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7" r:id="rId2"/>
    <p:sldId id="338" r:id="rId3"/>
    <p:sldId id="342" r:id="rId4"/>
    <p:sldId id="344" r:id="rId5"/>
    <p:sldId id="347" r:id="rId6"/>
    <p:sldId id="348" r:id="rId7"/>
    <p:sldId id="349" r:id="rId8"/>
    <p:sldId id="351" r:id="rId9"/>
    <p:sldId id="352" r:id="rId10"/>
    <p:sldId id="280" r:id="rId11"/>
    <p:sldId id="332" r:id="rId12"/>
  </p:sldIdLst>
  <p:sldSz cx="9144000" cy="6858000" type="screen4x3"/>
  <p:notesSz cx="6761163" cy="99425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8B33-85A4-4B4B-9790-4A3B2B5CCECF}" type="datetimeFigureOut">
              <a:rPr lang="hr-HR" smtClean="0"/>
              <a:t>25.1.2019.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6AC77-3637-42EF-AD9C-ADB29121AF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98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7DB6-5886-4907-AD2E-554572B8B7F8}" type="datetimeFigureOut">
              <a:rPr lang="hr-HR" smtClean="0"/>
              <a:t>25.1.2019.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A3A1-1FFD-47D2-98A4-AB123497CF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4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D2F4-0B93-4194-86E6-132D7372A292}" type="slidenum">
              <a:rPr lang="en-GB" altLang="sr-Latn-RS" smtClean="0">
                <a:solidFill>
                  <a:prstClr val="black"/>
                </a:solidFill>
                <a:latin typeface="Corbel" pitchFamily="34" charset="0"/>
              </a:rPr>
              <a:pPr eaLnBrk="1" hangingPunct="1"/>
              <a:t>1</a:t>
            </a:fld>
            <a:endParaRPr lang="en-GB" altLang="sr-Latn-RS" smtClean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51103-BDC7-4B45-96F1-808A30A4F5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62468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48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48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48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48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fld id="{9F24C2B9-3D99-4E7A-9A94-68B81FA741C6}" type="slidenum">
              <a:rPr lang="en-GB" altLang="sr-Latn-R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altLang="sr-Latn-RS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C55B-1459-4B3A-A1B5-D6C191829F74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11E3-70C8-4CD5-AEAE-FF8875040A3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096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E40C-D28F-48A0-BE73-DE1F5866A98C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3C56-DAF2-48AA-A1FA-6218C8AD42E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25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641C-18CB-4634-961D-98945202707E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EF8D-FD9E-4111-BA31-D80DE4880F7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8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13BC-AB96-4E14-96D3-180435A639A8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1D85-3F84-43E7-B10A-6AA5812DD1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23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026C-2CD0-4D79-A6B8-1477AD2B072D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46D2-F519-4D11-A6F4-E8B09A933C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14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9ECC-722C-45F0-8665-46865599F438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0996-1790-4B4A-BEAC-E4FE689D99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780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F8A4-9523-42FB-9BCD-1165E1CCE1C7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09FF-EC96-4E42-9D87-B5F3074C810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12E9-2FA4-4CF7-A6AA-FE7326347C2C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45E8-794C-441A-9FC0-5F90A91A1B2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4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30D2F-D33D-4EA5-A357-48608283D866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A871-BF8F-41E7-8A13-FB473237C19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58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BEF9-69AD-4028-8DF8-10B7EE20081E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726-D9C6-47BD-86C2-CEA18BAAE7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14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3B32-534F-40EA-92B5-38A7CE481D58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DBBB-6657-4B1E-84CA-4D96270061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532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B8145E53-2A50-49F5-83E8-055939C512D2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25.1.2019.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2C617C48-6934-4C94-9A5D-567630E9B0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207" y="226927"/>
            <a:ext cx="6858000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051050" y="6092825"/>
            <a:ext cx="6858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None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Pravobraniteljica </a:t>
            </a:r>
            <a:r>
              <a:rPr lang="hr-H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djecu </a:t>
            </a:r>
            <a:r>
              <a:rPr lang="hr-HR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Helenca</a:t>
            </a:r>
            <a:r>
              <a:rPr lang="hr-H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Pirnat</a:t>
            </a:r>
            <a:r>
              <a:rPr lang="hr-H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Dragičević, dipl. iur. </a:t>
            </a:r>
            <a:endParaRPr lang="hr-H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3" descr="1 hr co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2" y="226927"/>
            <a:ext cx="2088232" cy="15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jeni pravokutnik 7"/>
          <p:cNvSpPr/>
          <p:nvPr/>
        </p:nvSpPr>
        <p:spPr>
          <a:xfrm>
            <a:off x="943556" y="3681028"/>
            <a:ext cx="705678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979427" y="387759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/>
              <a:t>Zaštita djece sportaša od nasilja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- stanje, mogućnosti i izazovi -</a:t>
            </a:r>
            <a:endParaRPr lang="hr-HR" sz="2400" b="1" dirty="0"/>
          </a:p>
        </p:txBody>
      </p:sp>
      <p:sp>
        <p:nvSpPr>
          <p:cNvPr id="2" name="Pravokutnik 1"/>
          <p:cNvSpPr/>
          <p:nvPr/>
        </p:nvSpPr>
        <p:spPr>
          <a:xfrm>
            <a:off x="971600" y="1916832"/>
            <a:ext cx="7034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r-HR" dirty="0" smtClean="0">
              <a:solidFill>
                <a:prstClr val="black"/>
              </a:solidFill>
            </a:endParaRPr>
          </a:p>
          <a:p>
            <a:pPr lvl="0" algn="ctr"/>
            <a:r>
              <a:rPr lang="hr-HR" dirty="0" smtClean="0">
                <a:solidFill>
                  <a:prstClr val="black"/>
                </a:solidFill>
              </a:rPr>
              <a:t>Okrugli </a:t>
            </a:r>
            <a:r>
              <a:rPr lang="hr-HR" dirty="0">
                <a:solidFill>
                  <a:prstClr val="black"/>
                </a:solidFill>
              </a:rPr>
              <a:t>stol </a:t>
            </a:r>
          </a:p>
          <a:p>
            <a:pPr algn="ctr"/>
            <a:r>
              <a:rPr lang="hr-HR" b="1" dirty="0">
                <a:solidFill>
                  <a:prstClr val="black"/>
                </a:solidFill>
              </a:rPr>
              <a:t>„Prevencija nasilničkog ponašanja </a:t>
            </a:r>
            <a:r>
              <a:rPr lang="hr-HR" b="1" dirty="0" smtClean="0">
                <a:solidFill>
                  <a:prstClr val="black"/>
                </a:solidFill>
              </a:rPr>
              <a:t>i </a:t>
            </a:r>
            <a:r>
              <a:rPr lang="hr-HR" b="1" dirty="0">
                <a:solidFill>
                  <a:prstClr val="black"/>
                </a:solidFill>
              </a:rPr>
              <a:t>seksualnog uznemiravanja u sportu</a:t>
            </a:r>
            <a:r>
              <a:rPr lang="hr-HR" b="1" dirty="0" smtClean="0">
                <a:solidFill>
                  <a:prstClr val="black"/>
                </a:solidFill>
              </a:rPr>
              <a:t>”</a:t>
            </a:r>
            <a:r>
              <a:rPr lang="hr-HR" b="1" dirty="0"/>
              <a:t> </a:t>
            </a:r>
            <a:r>
              <a:rPr lang="hr-HR" dirty="0"/>
              <a:t>Zagreb, 29. siječnja 2019.</a:t>
            </a:r>
          </a:p>
          <a:p>
            <a:pPr lvl="0" algn="ctr"/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0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Calibri" panose="020F0502020204030204" pitchFamily="34" charset="0"/>
              </a:rPr>
              <a:t/>
            </a:r>
            <a:br>
              <a:rPr lang="pl-PL" sz="3200" dirty="0" smtClean="0">
                <a:latin typeface="Calibri" panose="020F0502020204030204" pitchFamily="34" charset="0"/>
              </a:rPr>
            </a:b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ŠTO KAŽE PRAVOBRANITELJICA ZA DJECU?</a:t>
            </a:r>
            <a:br>
              <a:rPr lang="hr-HR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hr-HR" sz="20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4056" y="1340768"/>
            <a:ext cx="8435280" cy="1108719"/>
          </a:xfrm>
        </p:spPr>
        <p:txBody>
          <a:bodyPr/>
          <a:lstStyle/>
          <a:p>
            <a:pPr marL="0" indent="0" algn="just">
              <a:buNone/>
            </a:pPr>
            <a:r>
              <a:rPr lang="pl-PL" sz="1600" dirty="0" smtClean="0">
                <a:latin typeface="Georgia" panose="02040502050405020303" pitchFamily="18" charset="0"/>
              </a:rPr>
              <a:t>ZAKON O </a:t>
            </a:r>
            <a:r>
              <a:rPr lang="pl-PL" sz="1600" dirty="0">
                <a:latin typeface="Georgia" panose="02040502050405020303" pitchFamily="18" charset="0"/>
              </a:rPr>
              <a:t>PRAVOBRANITELJU ZA </a:t>
            </a:r>
            <a:r>
              <a:rPr lang="pl-PL" sz="1600" dirty="0" smtClean="0">
                <a:latin typeface="Georgia" panose="02040502050405020303" pitchFamily="18" charset="0"/>
              </a:rPr>
              <a:t>DJECU  (NN 73/17), </a:t>
            </a:r>
            <a:r>
              <a:rPr lang="hr-HR" sz="1600" dirty="0" smtClean="0">
                <a:latin typeface="Georgia" panose="02040502050405020303" pitchFamily="18" charset="0"/>
              </a:rPr>
              <a:t>članak </a:t>
            </a:r>
            <a:r>
              <a:rPr lang="hr-HR" sz="1600" dirty="0">
                <a:latin typeface="Georgia" panose="02040502050405020303" pitchFamily="18" charset="0"/>
              </a:rPr>
              <a:t>2</a:t>
            </a:r>
            <a:r>
              <a:rPr lang="hr-HR" sz="1600" dirty="0" smtClean="0">
                <a:latin typeface="Georgia" panose="02040502050405020303" pitchFamily="18" charset="0"/>
              </a:rPr>
              <a:t>.: </a:t>
            </a: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Pravobranitelj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za djecu štiti, prati i promiče prava i interese djece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na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temelju Ustava Republike Hrvatske, međunarodnih ugovora, obvezujućih pravnih akata Europske unije i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zakona</a:t>
            </a:r>
            <a:endParaRPr lang="hr-HR" sz="1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93" y="2636912"/>
            <a:ext cx="2809243" cy="37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708920"/>
            <a:ext cx="5572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Preporuke i prijedlozi pravobraniteljice usmjereni na prevenciju nasilja: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dopune odredbi Zakona o sportu koje se odnose na pravne posljedice pravomoćne osude </a:t>
            </a:r>
            <a:r>
              <a:rPr lang="hr-HR" dirty="0"/>
              <a:t>te </a:t>
            </a:r>
            <a:r>
              <a:rPr lang="hr-HR" dirty="0" smtClean="0"/>
              <a:t>na pravne </a:t>
            </a:r>
            <a:r>
              <a:rPr lang="hr-HR" dirty="0"/>
              <a:t>posljedice vođenja </a:t>
            </a:r>
            <a:r>
              <a:rPr lang="hr-HR" dirty="0" smtClean="0"/>
              <a:t>kaznenog i prekršajnog postupka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uvođenje sustava licenci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primjena </a:t>
            </a:r>
            <a:r>
              <a:rPr lang="hr-HR" b="1" dirty="0"/>
              <a:t>Protokola </a:t>
            </a:r>
            <a:r>
              <a:rPr lang="hr-HR" b="1" dirty="0"/>
              <a:t>za postupanje u slučaju nasilja među djecom </a:t>
            </a:r>
            <a:r>
              <a:rPr lang="hr-HR" dirty="0"/>
              <a:t>i u sportskim </a:t>
            </a:r>
            <a:r>
              <a:rPr lang="hr-HR" dirty="0" smtClean="0"/>
              <a:t>klubovima</a:t>
            </a:r>
          </a:p>
          <a:p>
            <a:r>
              <a:rPr lang="hr-HR" dirty="0" smtClean="0"/>
              <a:t>                                     ***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rasprave, edukacija, ujednačavanje prakse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5917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27088" y="2997200"/>
            <a:ext cx="7772400" cy="13684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hr-HR" sz="6000" smtClean="0">
                <a:solidFill>
                  <a:srgbClr val="C00000"/>
                </a:solidFill>
              </a:rPr>
              <a:t>www.dijete.hr</a:t>
            </a:r>
            <a:endParaRPr lang="en-GB" sz="6000" smtClean="0">
              <a:solidFill>
                <a:srgbClr val="C00000"/>
              </a:solidFill>
            </a:endParaRP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>
          <a:xfrm>
            <a:off x="1476375" y="4797425"/>
            <a:ext cx="6500813" cy="792163"/>
          </a:xfrm>
        </p:spPr>
        <p:txBody>
          <a:bodyPr/>
          <a:lstStyle/>
          <a:p>
            <a:pPr marL="44450" algn="ctr" eaLnBrk="1" hangingPunct="1"/>
            <a:r>
              <a:rPr lang="hr-HR" altLang="sr-Latn-RS" sz="4400" b="1" smtClean="0">
                <a:solidFill>
                  <a:schemeClr val="tx1"/>
                </a:solidFill>
                <a:cs typeface="Arial" charset="0"/>
              </a:rPr>
              <a:t>info@dijete.hr</a:t>
            </a:r>
            <a:endParaRPr lang="en-GB" altLang="sr-Latn-RS" sz="4400" b="1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9156" name="Slika 4" descr="proba1.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33375"/>
            <a:ext cx="3035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Pravokutnik 5"/>
          <p:cNvSpPr>
            <a:spLocks noChangeArrowheads="1"/>
          </p:cNvSpPr>
          <p:nvPr/>
        </p:nvSpPr>
        <p:spPr bwMode="auto">
          <a:xfrm>
            <a:off x="1835150" y="3933825"/>
            <a:ext cx="568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hr-HR" sz="5400" b="1">
                <a:solidFill>
                  <a:schemeClr val="accent1"/>
                </a:solidFill>
                <a:latin typeface="Calibri" pitchFamily="34" charset="0"/>
              </a:rPr>
              <a:t>azanas.dijete.hr</a:t>
            </a:r>
          </a:p>
        </p:txBody>
      </p:sp>
    </p:spTree>
    <p:extLst>
      <p:ext uri="{BB962C8B-B14F-4D97-AF65-F5344CB8AC3E}">
        <p14:creationId xmlns:p14="http://schemas.microsoft.com/office/powerpoint/2010/main" val="272375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325"/>
            <a:ext cx="3532184" cy="52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3639688" y="635128"/>
            <a:ext cx="5104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altLang="sr-Latn-RS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hr-HR" altLang="sr-Latn-RS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Konvencija </a:t>
            </a:r>
            <a:r>
              <a:rPr lang="hr-HR" altLang="sr-Latn-RS" sz="2400" dirty="0">
                <a:solidFill>
                  <a:srgbClr val="C00000"/>
                </a:solidFill>
                <a:latin typeface="Georgia" panose="02040502050405020303" pitchFamily="18" charset="0"/>
              </a:rPr>
              <a:t>o pravima djeteta (1989) </a:t>
            </a:r>
          </a:p>
          <a:p>
            <a:pPr lvl="1"/>
            <a:endParaRPr lang="hr-HR" altLang="sr-Latn-RS" sz="1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Članak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31. stavak 2.</a:t>
            </a:r>
          </a:p>
          <a:p>
            <a:pPr algn="just">
              <a:defRPr/>
            </a:pP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 algn="just">
              <a:defRPr/>
            </a:pPr>
            <a:r>
              <a:rPr lang="hr-HR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Države </a:t>
            </a: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stranke će poštivati i promicati pravo djeteta na puno sudjelovanje u kulturnom i umjetničkom životu te poticati stvaranje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odgovarajućih i jednakih uvjeta </a:t>
            </a: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za provođenje kulturnih, umjetničkih,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rekreativnih i aktivnosti slobodnog vremena. </a:t>
            </a:r>
            <a:endParaRPr lang="hr-HR" altLang="sr-Latn-RS" sz="16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endParaRPr lang="hr-HR" altLang="sr-Latn-RS" sz="1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4024011" y="4004671"/>
            <a:ext cx="4220397" cy="20166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4028933" y="4157044"/>
            <a:ext cx="422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Georgia" panose="02040502050405020303" pitchFamily="18" charset="0"/>
              </a:rPr>
              <a:t>Opći komentar br. </a:t>
            </a:r>
            <a:r>
              <a:rPr lang="en-GB" b="1" dirty="0">
                <a:latin typeface="Georgia" panose="02040502050405020303" pitchFamily="18" charset="0"/>
              </a:rPr>
              <a:t>17 (2013) </a:t>
            </a:r>
            <a:r>
              <a:rPr lang="hr-HR" b="1" dirty="0">
                <a:latin typeface="Georgia" panose="02040502050405020303" pitchFamily="18" charset="0"/>
              </a:rPr>
              <a:t>Odbora za prava djeteta Ujedinjenih naroda </a:t>
            </a:r>
            <a:endParaRPr lang="hr-HR" b="1" dirty="0" smtClean="0">
              <a:latin typeface="Georgia" panose="02040502050405020303" pitchFamily="18" charset="0"/>
            </a:endParaRPr>
          </a:p>
          <a:p>
            <a:r>
              <a:rPr lang="hr-HR" dirty="0" smtClean="0">
                <a:latin typeface="Georgia" panose="02040502050405020303" pitchFamily="18" charset="0"/>
              </a:rPr>
              <a:t>– unaprjeđuje razumijevanje </a:t>
            </a:r>
            <a:r>
              <a:rPr lang="hr-HR" dirty="0">
                <a:latin typeface="Georgia" panose="02040502050405020303" pitchFamily="18" charset="0"/>
              </a:rPr>
              <a:t>važnosti članka 31. za dobrobit i razvoj </a:t>
            </a:r>
            <a:r>
              <a:rPr lang="hr-HR" dirty="0" smtClean="0">
                <a:latin typeface="Georgia" panose="02040502050405020303" pitchFamily="18" charset="0"/>
              </a:rPr>
              <a:t>djece te  definira obveze država stranaka </a:t>
            </a:r>
            <a:endParaRPr lang="hr-HR" b="1" dirty="0" smtClean="0">
              <a:latin typeface="Georgia" panose="02040502050405020303" pitchFamily="18" charset="0"/>
            </a:endParaRPr>
          </a:p>
        </p:txBody>
      </p:sp>
      <p:grpSp>
        <p:nvGrpSpPr>
          <p:cNvPr id="8" name="Grupa 7"/>
          <p:cNvGrpSpPr>
            <a:grpSpLocks/>
          </p:cNvGrpSpPr>
          <p:nvPr/>
        </p:nvGrpSpPr>
        <p:grpSpPr bwMode="auto">
          <a:xfrm>
            <a:off x="7763776" y="5427798"/>
            <a:ext cx="946712" cy="944012"/>
            <a:chOff x="3726583" y="2986277"/>
            <a:chExt cx="1629381" cy="1755993"/>
          </a:xfrm>
        </p:grpSpPr>
        <p:sp>
          <p:nvSpPr>
            <p:cNvPr id="9" name="Elipsa 8"/>
            <p:cNvSpPr/>
            <p:nvPr/>
          </p:nvSpPr>
          <p:spPr>
            <a:xfrm>
              <a:off x="3915970" y="2986277"/>
              <a:ext cx="1439994" cy="1755993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a 4"/>
            <p:cNvSpPr/>
            <p:nvPr/>
          </p:nvSpPr>
          <p:spPr>
            <a:xfrm>
              <a:off x="3726583" y="3162134"/>
              <a:ext cx="1403817" cy="1404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r-HR" sz="6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02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71550" y="4221163"/>
            <a:ext cx="69834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Primjena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Konvencije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endParaRPr lang="hr-HR" sz="2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n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ije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stvar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izbora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,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dobrotvorstva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ili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milosr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đ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a, </a:t>
            </a:r>
            <a:endParaRPr lang="hr-HR" sz="2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nego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ispunjavanja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pravnih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obveza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624637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72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PRAVNI OKVIR</a:t>
            </a:r>
            <a:b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hr-HR" sz="20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505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hr-HR" sz="16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Ustav</a:t>
            </a:r>
          </a:p>
          <a:p>
            <a:pPr algn="just" eaLnBrk="1" hangingPunct="1">
              <a:defRPr/>
            </a:pPr>
            <a:r>
              <a:rPr lang="hr-HR" sz="16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Konvencija o pravima djeteta</a:t>
            </a:r>
          </a:p>
          <a:p>
            <a:pPr lvl="0" algn="just"/>
            <a:r>
              <a:rPr lang="hr-HR" sz="1600" b="1" dirty="0">
                <a:latin typeface="Georgia" panose="02040502050405020303" pitchFamily="18" charset="0"/>
              </a:rPr>
              <a:t>Konvencija Vijeća Europe o zaštiti djece od seksualnog iskorištavanja i seksualnog </a:t>
            </a:r>
            <a:r>
              <a:rPr lang="hr-HR" sz="1600" b="1" dirty="0" smtClean="0">
                <a:latin typeface="Georgia" panose="02040502050405020303" pitchFamily="18" charset="0"/>
              </a:rPr>
              <a:t>zlostavljanja</a:t>
            </a:r>
            <a:endParaRPr lang="hr-HR" sz="1600" b="1" dirty="0" smtClean="0">
              <a:solidFill>
                <a:schemeClr val="tx1">
                  <a:lumMod val="85000"/>
                </a:schemeClr>
              </a:solidFill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r>
              <a:rPr lang="hr-HR" sz="16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Zakon o sportu</a:t>
            </a:r>
            <a:endParaRPr lang="hr-HR" sz="1600" dirty="0" smtClean="0">
              <a:solidFill>
                <a:schemeClr val="tx1">
                  <a:lumMod val="85000"/>
                </a:schemeClr>
              </a:solidFill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r>
              <a:rPr lang="pl-PL" sz="1600" b="1" dirty="0" smtClean="0">
                <a:latin typeface="Georgia" panose="02040502050405020303" pitchFamily="18" charset="0"/>
              </a:rPr>
              <a:t>Zakon o sportskoj inspekciji</a:t>
            </a:r>
          </a:p>
          <a:p>
            <a:pPr algn="just" eaLnBrk="1" hangingPunct="1">
              <a:defRPr/>
            </a:pPr>
            <a:r>
              <a:rPr lang="hr-HR" sz="16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…. </a:t>
            </a:r>
            <a:r>
              <a:rPr lang="hr-HR" sz="16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drugi zakoni, p</a:t>
            </a:r>
            <a:r>
              <a:rPr lang="hr-HR" sz="1600" dirty="0" smtClean="0">
                <a:latin typeface="Georgia" panose="02040502050405020303" pitchFamily="18" charset="0"/>
              </a:rPr>
              <a:t>ravilnici, opći akti sportskih saveza i klubova (statuti, pravilnici i dr.)</a:t>
            </a:r>
          </a:p>
          <a:p>
            <a:pPr marL="0" indent="0" algn="just" eaLnBrk="1" hangingPunct="1">
              <a:buNone/>
              <a:defRPr/>
            </a:pPr>
            <a:endParaRPr lang="hr-HR" sz="1600" dirty="0" smtClean="0">
              <a:latin typeface="Georgia" panose="02040502050405020303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hr-HR" sz="1600" dirty="0" smtClean="0">
                <a:latin typeface="Georgia" panose="02040502050405020303" pitchFamily="18" charset="0"/>
              </a:rPr>
              <a:t>***</a:t>
            </a:r>
            <a:endParaRPr lang="hr-HR" sz="1600" dirty="0"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r>
              <a:rPr lang="hr-HR" sz="1600" b="1" dirty="0" smtClean="0">
                <a:latin typeface="Georgia" panose="02040502050405020303" pitchFamily="18" charset="0"/>
              </a:rPr>
              <a:t>Kazneni zakon </a:t>
            </a:r>
          </a:p>
          <a:p>
            <a:pPr algn="just" eaLnBrk="1" hangingPunct="1">
              <a:defRPr/>
            </a:pPr>
            <a:r>
              <a:rPr lang="hr-HR" sz="1600" b="1" dirty="0" smtClean="0">
                <a:latin typeface="Georgia" panose="02040502050405020303" pitchFamily="18" charset="0"/>
              </a:rPr>
              <a:t>Zakon o kaznenom postupku</a:t>
            </a:r>
          </a:p>
          <a:p>
            <a:pPr algn="just" eaLnBrk="1" hangingPunct="1">
              <a:defRPr/>
            </a:pPr>
            <a:r>
              <a:rPr lang="hr-HR" sz="1600" b="1" dirty="0" smtClean="0">
                <a:latin typeface="Georgia" panose="02040502050405020303" pitchFamily="18" charset="0"/>
              </a:rPr>
              <a:t>Zakon o pravnim posljedicama osude, kaznenoj evidenciji i rehabilitaciji</a:t>
            </a:r>
          </a:p>
          <a:p>
            <a:pPr algn="just" eaLnBrk="1" hangingPunct="1">
              <a:defRPr/>
            </a:pPr>
            <a:r>
              <a:rPr lang="hr-HR" sz="1600" b="1" dirty="0" smtClean="0">
                <a:latin typeface="Georgia" panose="02040502050405020303" pitchFamily="18" charset="0"/>
              </a:rPr>
              <a:t>Prekršajni zakon</a:t>
            </a:r>
          </a:p>
          <a:p>
            <a:r>
              <a:rPr lang="hr-HR" sz="1600" b="1" dirty="0" smtClean="0">
                <a:latin typeface="Georgia" panose="02040502050405020303" pitchFamily="18" charset="0"/>
              </a:rPr>
              <a:t>Zakon o prekršajima protiv javnog reda i mira</a:t>
            </a:r>
          </a:p>
        </p:txBody>
      </p:sp>
      <p:pic>
        <p:nvPicPr>
          <p:cNvPr id="22532" name="Picture 3" descr="imagesCADIMBO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057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236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PODRUČJE ZANIMANJA PRAVOBRANITELJICE ZA DJECU</a:t>
            </a:r>
            <a:endParaRPr lang="hr-HR" sz="32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5194920" cy="4713387"/>
          </a:xfrm>
        </p:spPr>
        <p:txBody>
          <a:bodyPr/>
          <a:lstStyle/>
          <a:p>
            <a:pPr eaLnBrk="1" hangingPunct="1">
              <a:defRPr/>
            </a:pPr>
            <a:endParaRPr lang="hr-HR" sz="1800" b="1" dirty="0" smtClean="0">
              <a:solidFill>
                <a:schemeClr val="tx1">
                  <a:lumMod val="8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hr-HR" sz="18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Dostupnost</a:t>
            </a: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 sporta djeci </a:t>
            </a:r>
          </a:p>
          <a:p>
            <a:pPr eaLnBrk="1" hangingPunct="1">
              <a:defRPr/>
            </a:pPr>
            <a:r>
              <a:rPr lang="hr-HR" sz="1800" b="1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Sigurnost</a:t>
            </a: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 i zaštita djece koja se bave sportom: </a:t>
            </a:r>
          </a:p>
          <a:p>
            <a:pPr lvl="1" eaLnBrk="1" hangingPunct="1">
              <a:defRPr/>
            </a:pP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Stručni rad s djecom </a:t>
            </a:r>
          </a:p>
          <a:p>
            <a:pPr lvl="1" eaLnBrk="1" hangingPunct="1">
              <a:defRPr/>
            </a:pP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Zaštita djece od svakog oblika nasilja </a:t>
            </a:r>
          </a:p>
          <a:p>
            <a:pPr lvl="1" eaLnBrk="1" hangingPunct="1">
              <a:defRPr/>
            </a:pP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Sigurnost prostora, sprava i druge opreme </a:t>
            </a:r>
          </a:p>
          <a:p>
            <a:pPr lvl="1" eaLnBrk="1" hangingPunct="1">
              <a:defRPr/>
            </a:pP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Briga o fizičkom i mentalnom zdravlju djece sportaša</a:t>
            </a:r>
          </a:p>
          <a:p>
            <a:pPr lvl="1" eaLnBrk="1" hangingPunct="1">
              <a:defRPr/>
            </a:pPr>
            <a:r>
              <a:rPr lang="hr-HR" sz="1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Zaštita imovinskih interesa djece sportaša …</a:t>
            </a:r>
            <a:endParaRPr lang="hr-HR" dirty="0" smtClean="0"/>
          </a:p>
          <a:p>
            <a:pPr lvl="1" eaLnBrk="1" hangingPunct="1">
              <a:defRPr/>
            </a:pPr>
            <a:endParaRPr lang="hr-HR" dirty="0" smtClean="0"/>
          </a:p>
          <a:p>
            <a:pPr lvl="1" eaLnBrk="1" hangingPunct="1">
              <a:defRPr/>
            </a:pPr>
            <a:endParaRPr lang="hr-HR" dirty="0" smtClean="0"/>
          </a:p>
          <a:p>
            <a:pPr lvl="1" eaLnBrk="1" hangingPunct="1">
              <a:defRPr/>
            </a:pPr>
            <a:endParaRPr lang="hr-H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 smtClean="0"/>
          </a:p>
        </p:txBody>
      </p:sp>
      <p:pic>
        <p:nvPicPr>
          <p:cNvPr id="5124" name="Content Placeholder 5" descr="imagesCAFNF9L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775" y="2852936"/>
            <a:ext cx="1809750" cy="1357312"/>
          </a:xfrm>
        </p:spPr>
      </p:pic>
      <p:pic>
        <p:nvPicPr>
          <p:cNvPr id="5125" name="Picture 6" descr="904823_ping_pon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293096"/>
            <a:ext cx="17668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877668_sport_balls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357111"/>
            <a:ext cx="18113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93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PODACI UREDA PRAVOBRANITELJICE ZA DJECU 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50485"/>
              </p:ext>
            </p:extLst>
          </p:nvPr>
        </p:nvGraphicFramePr>
        <p:xfrm>
          <a:off x="827586" y="2996952"/>
          <a:ext cx="7416822" cy="114789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121092"/>
                <a:gridCol w="574884"/>
                <a:gridCol w="574201"/>
                <a:gridCol w="574884"/>
                <a:gridCol w="574201"/>
                <a:gridCol w="574884"/>
                <a:gridCol w="574884"/>
                <a:gridCol w="574884"/>
                <a:gridCol w="574884"/>
                <a:gridCol w="566008"/>
                <a:gridCol w="566008"/>
                <a:gridCol w="566008"/>
              </a:tblGrid>
              <a:tr h="484273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Godina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2008.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2009.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2010.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2011.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2012.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2013.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2014.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2015.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2016.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2017.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2018.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9254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predmeta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19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28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27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42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42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36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35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29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37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755577" y="14127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dirty="0" smtClean="0"/>
              <a:t>Ukupan </a:t>
            </a:r>
            <a:r>
              <a:rPr lang="hr-HR" dirty="0" smtClean="0"/>
              <a:t>broj predmeta koji se odnose na zaštitu prava djece sportaša za razdoblje 2008-2018</a:t>
            </a:r>
            <a:r>
              <a:rPr lang="hr-HR" dirty="0" smtClean="0"/>
              <a:t>.: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41279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PODACI UREDA PRAVOBRANITELJICE ZA DJECU </a:t>
            </a:r>
            <a:endParaRPr lang="hr-H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hr-HR" sz="1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Prijavitelji se najčešće pritužuju na: </a:t>
            </a:r>
          </a:p>
          <a:p>
            <a:pPr lvl="0"/>
            <a:endParaRPr lang="hr-HR" sz="1800" dirty="0" smtClean="0">
              <a:latin typeface="Georgia" panose="02040502050405020303" pitchFamily="18" charset="0"/>
            </a:endParaRPr>
          </a:p>
          <a:p>
            <a:pPr lvl="0"/>
            <a:r>
              <a:rPr lang="hr-HR" sz="1800" dirty="0" smtClean="0">
                <a:latin typeface="Georgia" panose="02040502050405020303" pitchFamily="18" charset="0"/>
              </a:rPr>
              <a:t>neprimjereno </a:t>
            </a:r>
            <a:r>
              <a:rPr lang="hr-HR" sz="1800" dirty="0">
                <a:latin typeface="Georgia" panose="02040502050405020303" pitchFamily="18" charset="0"/>
              </a:rPr>
              <a:t>i nasilno ponašanje trenera i drugih osoba u klubovima/savezima, </a:t>
            </a:r>
          </a:p>
          <a:p>
            <a:r>
              <a:rPr lang="hr-HR" sz="1800" dirty="0">
                <a:latin typeface="Georgia" panose="02040502050405020303" pitchFamily="18" charset="0"/>
              </a:rPr>
              <a:t>negativan utjecaj nerazjašnjenih i konfliktnih </a:t>
            </a:r>
            <a:r>
              <a:rPr lang="hr-HR" sz="1800" dirty="0" smtClean="0">
                <a:latin typeface="Georgia" panose="02040502050405020303" pitchFamily="18" charset="0"/>
              </a:rPr>
              <a:t>odnosa </a:t>
            </a:r>
            <a:r>
              <a:rPr lang="hr-HR" sz="1800" dirty="0">
                <a:latin typeface="Georgia" panose="02040502050405020303" pitchFamily="18" charset="0"/>
              </a:rPr>
              <a:t>odraslih na status i prava djece </a:t>
            </a:r>
            <a:r>
              <a:rPr lang="hr-HR" sz="1800" dirty="0" smtClean="0">
                <a:latin typeface="Georgia" panose="02040502050405020303" pitchFamily="18" charset="0"/>
              </a:rPr>
              <a:t>sportaša, </a:t>
            </a:r>
            <a:endParaRPr lang="hr-HR" sz="1800" dirty="0">
              <a:latin typeface="Georgia" panose="02040502050405020303" pitchFamily="18" charset="0"/>
            </a:endParaRPr>
          </a:p>
          <a:p>
            <a:pPr lvl="0"/>
            <a:r>
              <a:rPr lang="hr-HR" sz="1800" dirty="0" smtClean="0">
                <a:latin typeface="Georgia" panose="02040502050405020303" pitchFamily="18" charset="0"/>
              </a:rPr>
              <a:t>odluke </a:t>
            </a:r>
            <a:r>
              <a:rPr lang="hr-HR" sz="1800" dirty="0">
                <a:latin typeface="Georgia" panose="02040502050405020303" pitchFamily="18" charset="0"/>
              </a:rPr>
              <a:t>klubova i saveza </a:t>
            </a:r>
            <a:r>
              <a:rPr lang="hr-HR" sz="1800" dirty="0" smtClean="0">
                <a:latin typeface="Georgia" panose="02040502050405020303" pitchFamily="18" charset="0"/>
              </a:rPr>
              <a:t>(ispisnice, stegovne mjere),</a:t>
            </a:r>
          </a:p>
          <a:p>
            <a:r>
              <a:rPr lang="hr-HR" sz="1800" dirty="0">
                <a:latin typeface="Georgia" panose="02040502050405020303" pitchFamily="18" charset="0"/>
              </a:rPr>
              <a:t>nestručni rad,</a:t>
            </a:r>
          </a:p>
          <a:p>
            <a:pPr lvl="0"/>
            <a:r>
              <a:rPr lang="hr-HR" sz="1800" dirty="0" smtClean="0">
                <a:latin typeface="Georgia" panose="02040502050405020303" pitchFamily="18" charset="0"/>
              </a:rPr>
              <a:t>povredu privatnosti djece …</a:t>
            </a:r>
            <a:endParaRPr lang="hr-H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latin typeface="Georgia" panose="02040502050405020303" pitchFamily="18" charset="0"/>
              </a:rPr>
              <a:t> </a:t>
            </a:r>
            <a:endParaRPr lang="hr-HR" dirty="0" smtClean="0">
              <a:latin typeface="Georgia" panose="02040502050405020303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4984"/>
            <a:ext cx="19171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315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PRAVO NA ZAŠTITU OD NASILJA</a:t>
            </a:r>
            <a:b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5" descr="svjetskidanprotiv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8276" y="3789040"/>
            <a:ext cx="2016224" cy="2736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204864"/>
            <a:ext cx="6524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Georgia" panose="02040502050405020303" pitchFamily="18" charset="0"/>
              </a:rPr>
              <a:t>Vršnjačko </a:t>
            </a:r>
            <a:r>
              <a:rPr lang="hr-HR" dirty="0">
                <a:latin typeface="Georgia" panose="02040502050405020303" pitchFamily="18" charset="0"/>
              </a:rPr>
              <a:t>nasilje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Georgia" panose="02040502050405020303" pitchFamily="18" charset="0"/>
              </a:rPr>
              <a:t>Nasilje odraslih prema djeci športašima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Georgia" panose="02040502050405020303" pitchFamily="18" charset="0"/>
              </a:rPr>
              <a:t>Nasilje na športskim priredbama</a:t>
            </a:r>
          </a:p>
          <a:p>
            <a:endParaRPr lang="hr-HR" dirty="0">
              <a:latin typeface="Georgia" panose="02040502050405020303" pitchFamily="18" charset="0"/>
            </a:endParaRPr>
          </a:p>
        </p:txBody>
      </p:sp>
      <p:pic>
        <p:nvPicPr>
          <p:cNvPr id="6" name="Picture 5" descr="http://www.savremenisport.com/images/Dokumenta/slike%20tekstovi/Medijska_prezentacija_nasilja_u_spor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59228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154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ZAPAŽANJA….</a:t>
            </a:r>
            <a:endParaRPr lang="hr-HR" sz="20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Pravne </a:t>
            </a: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praznine: </a:t>
            </a:r>
          </a:p>
          <a:p>
            <a:r>
              <a:rPr lang="hr-HR" sz="1800" dirty="0" smtClean="0">
                <a:latin typeface="Georgia" panose="02040502050405020303" pitchFamily="18" charset="0"/>
              </a:rPr>
              <a:t>Pravne </a:t>
            </a:r>
            <a:r>
              <a:rPr lang="hr-HR" sz="1800" dirty="0">
                <a:latin typeface="Georgia" panose="02040502050405020303" pitchFamily="18" charset="0"/>
              </a:rPr>
              <a:t>posljedice osude i kaznenog </a:t>
            </a:r>
            <a:r>
              <a:rPr lang="hr-HR" sz="1800" dirty="0" smtClean="0">
                <a:latin typeface="Georgia" panose="02040502050405020303" pitchFamily="18" charset="0"/>
              </a:rPr>
              <a:t>postupka</a:t>
            </a:r>
          </a:p>
          <a:p>
            <a:pPr marL="0" indent="0">
              <a:buNone/>
            </a:pPr>
            <a:r>
              <a:rPr lang="hr-HR" sz="1800" dirty="0" smtClean="0">
                <a:latin typeface="Georgia" panose="02040502050405020303" pitchFamily="18" charset="0"/>
              </a:rPr>
              <a:t>      (čl. 13. Zakona o sportu) </a:t>
            </a:r>
          </a:p>
          <a:p>
            <a:pPr marL="400050" lvl="1" indent="0">
              <a:buNone/>
            </a:pPr>
            <a:r>
              <a:rPr lang="hr-HR" sz="1400" dirty="0" smtClean="0">
                <a:latin typeface="Georgia" panose="02040502050405020303" pitchFamily="18" charset="0"/>
              </a:rPr>
              <a:t>zabrana </a:t>
            </a:r>
            <a:r>
              <a:rPr lang="hr-HR" sz="1400" dirty="0">
                <a:latin typeface="Georgia" panose="02040502050405020303" pitchFamily="18" charset="0"/>
              </a:rPr>
              <a:t>se odnosi samo na osobe osuđene za kazneno djelo nasilja i to na bezuvjetnu kaznu zatvora u trajanju duljem od 6 mjeseci</a:t>
            </a:r>
            <a:endParaRPr lang="hr-HR" sz="1400" dirty="0">
              <a:latin typeface="Georgia" panose="02040502050405020303" pitchFamily="18" charset="0"/>
            </a:endParaRPr>
          </a:p>
          <a:p>
            <a:r>
              <a:rPr lang="pl-PL" sz="1800" dirty="0">
                <a:latin typeface="Georgia" panose="02040502050405020303" pitchFamily="18" charset="0"/>
              </a:rPr>
              <a:t>Licence za trenere </a:t>
            </a:r>
          </a:p>
          <a:p>
            <a:r>
              <a:rPr lang="hr-HR" sz="1800" dirty="0">
                <a:latin typeface="Georgia" panose="02040502050405020303" pitchFamily="18" charset="0"/>
              </a:rPr>
              <a:t>Nedovoljna zaštita fizičkog i mentalnog zdravlja djece </a:t>
            </a:r>
            <a:r>
              <a:rPr lang="hr-HR" sz="1800" dirty="0" smtClean="0">
                <a:latin typeface="Georgia" panose="02040502050405020303" pitchFamily="18" charset="0"/>
              </a:rPr>
              <a:t>sportaša</a:t>
            </a:r>
            <a:endParaRPr lang="hr-H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Neprovođenje </a:t>
            </a: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ili neujednačena primjena propisa </a:t>
            </a: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 </a:t>
            </a: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praksi!</a:t>
            </a:r>
            <a:endParaRPr lang="hr-HR" sz="18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hr-HR" dirty="0"/>
          </a:p>
        </p:txBody>
      </p:sp>
      <p:pic>
        <p:nvPicPr>
          <p:cNvPr id="4" name="Picture 2" descr="https://encrypted-tbn0.gstatic.com/images?q=tbn:ANd9GcQr0KdNK8ww2JVff2Jlj4plU4gTozSIzL9sl3Uk13YmTcwrGaw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55093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410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508</Words>
  <Application>Microsoft Office PowerPoint</Application>
  <PresentationFormat>On-screen Show (4:3)</PresentationFormat>
  <Paragraphs>115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PowerPoint Presentation</vt:lpstr>
      <vt:lpstr>PowerPoint Presentation</vt:lpstr>
      <vt:lpstr>PowerPoint Presentation</vt:lpstr>
      <vt:lpstr> PRAVNI OKVIR </vt:lpstr>
      <vt:lpstr>PODRUČJE ZANIMANJA PRAVOBRANITELJICE ZA DJECU</vt:lpstr>
      <vt:lpstr>PODACI UREDA PRAVOBRANITELJICE ZA DJECU </vt:lpstr>
      <vt:lpstr>PODACI UREDA PRAVOBRANITELJICE ZA DJECU </vt:lpstr>
      <vt:lpstr> PRAVO NA ZAŠTITU OD NASILJA </vt:lpstr>
      <vt:lpstr>ZAPAŽANJA….</vt:lpstr>
      <vt:lpstr> ŠTO KAŽE PRAVOBRANITELJICA ZA DJECU? </vt:lpstr>
      <vt:lpstr>www.dijete.hr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Branka Reic Kukoc</dc:creator>
  <cp:lastModifiedBy>Neven Reić</cp:lastModifiedBy>
  <cp:revision>123</cp:revision>
  <cp:lastPrinted>2018-12-03T08:04:22Z</cp:lastPrinted>
  <dcterms:created xsi:type="dcterms:W3CDTF">2017-10-17T10:14:02Z</dcterms:created>
  <dcterms:modified xsi:type="dcterms:W3CDTF">2019-01-25T20:25:58Z</dcterms:modified>
</cp:coreProperties>
</file>